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72" r:id="rId3"/>
    <p:sldId id="257" r:id="rId4"/>
    <p:sldId id="274" r:id="rId5"/>
    <p:sldId id="258" r:id="rId6"/>
    <p:sldId id="260" r:id="rId7"/>
    <p:sldId id="259" r:id="rId8"/>
    <p:sldId id="262" r:id="rId9"/>
    <p:sldId id="263" r:id="rId10"/>
    <p:sldId id="275" r:id="rId11"/>
    <p:sldId id="264" r:id="rId12"/>
    <p:sldId id="265" r:id="rId13"/>
    <p:sldId id="266" r:id="rId14"/>
    <p:sldId id="267" r:id="rId15"/>
    <p:sldId id="276" r:id="rId16"/>
    <p:sldId id="268" r:id="rId17"/>
    <p:sldId id="269" r:id="rId18"/>
    <p:sldId id="270" r:id="rId19"/>
    <p:sldId id="261" r:id="rId20"/>
    <p:sldId id="273"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278" autoAdjust="0"/>
  </p:normalViewPr>
  <p:slideViewPr>
    <p:cSldViewPr>
      <p:cViewPr>
        <p:scale>
          <a:sx n="49" d="100"/>
          <a:sy n="49" d="100"/>
        </p:scale>
        <p:origin x="-19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DD7DE3-1DD4-4749-8C66-D8CD77EBD7C8}" type="datetimeFigureOut">
              <a:rPr lang="en-US" smtClean="0"/>
              <a:t>5/24/2020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63DCF-7586-4E7B-BA7E-9E8F57C854E3}" type="slidenum">
              <a:rPr lang="en-US" smtClean="0"/>
              <a:t>‹#›</a:t>
            </a:fld>
            <a:endParaRPr lang="en-US"/>
          </a:p>
        </p:txBody>
      </p:sp>
    </p:spTree>
    <p:extLst>
      <p:ext uri="{BB962C8B-B14F-4D97-AF65-F5344CB8AC3E}">
        <p14:creationId xmlns:p14="http://schemas.microsoft.com/office/powerpoint/2010/main" val="833051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dershipandinfluencingchangeinnursing.pressbooks.com/chapter/chapter-13-emergency-preparedness-and-response/"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epa.gov/newsreleases/northern-california-fires-response-update-december-11-2017"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Wildfires,</a:t>
            </a:r>
            <a:r>
              <a:rPr lang="en-US" baseline="0" dirty="0" smtClean="0"/>
              <a:t> floods, insect infestations, tsunamis, and other natural phenomena are detrimental disasters that can cause excessive damage to a large population. Northern California has been a victim, especially during hot seasons of the year when strong and powerful winds blow across Sonoma and Napa counties. The winds blow flames rapidly and the fire spreads at unprecedented rates, ending up destroying property of significant value and killing many people. After the Napa and Sonoma incident, EPA provided recovery support by removing asbestos and other hazardous materials from the buildings and residential areas to give space for renovations. Public health professionals played key roles in ensuring the safety of the affected populations.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2</a:t>
            </a:fld>
            <a:endParaRPr lang="en-US"/>
          </a:p>
        </p:txBody>
      </p:sp>
    </p:spTree>
    <p:extLst>
      <p:ext uri="{BB962C8B-B14F-4D97-AF65-F5344CB8AC3E}">
        <p14:creationId xmlns:p14="http://schemas.microsoft.com/office/powerpoint/2010/main" val="2512152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PHNs</a:t>
            </a:r>
            <a:r>
              <a:rPr lang="en-US" baseline="0" dirty="0" smtClean="0"/>
              <a:t> take part in hazard vulnerability/risk assessment and improving security to mitigate hazards. They increase surveillance of both structural and nonstructural facilities to ensure safety. They continuously assess and identify the potential hazards and vulnerabilities among populations and institute both isolation and quarantine mechanisms. Some nurses introduce laws and regulations that curb deforestation in vulnerable areas to reduce flooding and potential wildfires that could easily spread to buildings and structures (</a:t>
            </a:r>
            <a:r>
              <a:rPr lang="en-US" dirty="0" smtClean="0"/>
              <a:t>Putra, Kep,</a:t>
            </a:r>
            <a:r>
              <a:rPr lang="en-US" baseline="0" dirty="0" smtClean="0"/>
              <a:t> </a:t>
            </a:r>
            <a:r>
              <a:rPr lang="en-US" dirty="0" smtClean="0"/>
              <a:t>Petpichetchian, &amp; Maneewat, 2011)</a:t>
            </a:r>
            <a:r>
              <a:rPr lang="en-US" baseline="0" dirty="0" smtClean="0"/>
              <a:t>. They also develop and create awareness among the people to adopt building codes and ensure compliance with the set standards to reduce the adverse impacts of hazards. These actions strengthen public infrastructure and ensure that communities are more resilient to catastrophic events.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11</a:t>
            </a:fld>
            <a:endParaRPr lang="en-US"/>
          </a:p>
        </p:txBody>
      </p:sp>
    </p:spTree>
    <p:extLst>
      <p:ext uri="{BB962C8B-B14F-4D97-AF65-F5344CB8AC3E}">
        <p14:creationId xmlns:p14="http://schemas.microsoft.com/office/powerpoint/2010/main" val="3736985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Disaster command and control plans involve the designation of particular locations as command</a:t>
            </a:r>
            <a:r>
              <a:rPr lang="en-US" baseline="0" dirty="0" smtClean="0"/>
              <a:t> centers and assigning roles and responsibilities to ensure that nurses are aware of essential service. Additionally, PHNs develop standards for communicating the possibility of system failure. For example, they recommend various contingency processes including landlines, cellphones, and radios to be used as standard communication equipment. The legal basis for response ensures that nurses are able to initiate isolation processes, infection control, and allocate medical resources such as drugs to the affected populations. They also organize disaster preparedness training to prepare communities for emergencies. Finally, public awareness prepares the population for future disaster events and their consequences and it makes it easier to reduce morbidity and mortality among disaster-stricken populations.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12</a:t>
            </a:fld>
            <a:endParaRPr lang="en-US"/>
          </a:p>
        </p:txBody>
      </p:sp>
    </p:spTree>
    <p:extLst>
      <p:ext uri="{BB962C8B-B14F-4D97-AF65-F5344CB8AC3E}">
        <p14:creationId xmlns:p14="http://schemas.microsoft.com/office/powerpoint/2010/main" val="1210033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PHNs offer triage and related services including warning, mobilization, and evacuation to ensure that they meet the needs of the communities that have been affected by the disaster. Conducting epidemiologic surveillance</a:t>
            </a:r>
            <a:r>
              <a:rPr lang="en-US" baseline="0" dirty="0" smtClean="0"/>
              <a:t> ensures that the nurses are able to assess and communicate information regarding the health of the communities and the extend to which government agencies can lend a hand (</a:t>
            </a:r>
            <a:r>
              <a:rPr lang="en-US" dirty="0" smtClean="0"/>
              <a:t>"Building a Culture of Health," from Robert Wood Johnson Foundation,</a:t>
            </a:r>
            <a:r>
              <a:rPr lang="en-US" baseline="0" dirty="0" smtClean="0"/>
              <a:t> </a:t>
            </a:r>
            <a:r>
              <a:rPr lang="en-US" dirty="0" smtClean="0"/>
              <a:t>n.d.)</a:t>
            </a:r>
            <a:r>
              <a:rPr lang="en-US" baseline="0" dirty="0" smtClean="0"/>
              <a:t>. Also, rapid assessments can rescue the lives of victims in emergency situation. This implies that PHNs communicate risks promptly as part of life-saving efforts that can rescue the people and their properties. However, the efforts are based on the prioritization of casualties based on a disaster triage strategy to ensure that there is an adequate allocation of treatments and accurate response to surge capacity issues (</a:t>
            </a:r>
            <a:r>
              <a:rPr lang="en-US" dirty="0" smtClean="0"/>
              <a:t>Putra, Kep,</a:t>
            </a:r>
            <a:r>
              <a:rPr lang="en-US" baseline="0" dirty="0" smtClean="0"/>
              <a:t> </a:t>
            </a:r>
            <a:r>
              <a:rPr lang="en-US" dirty="0" smtClean="0"/>
              <a:t>Petpichetchian, &amp; Maneewat, 2011)</a:t>
            </a:r>
            <a:r>
              <a:rPr lang="en-US" baseline="0" dirty="0" smtClean="0"/>
              <a:t>. First aid and medical assistance in emergency situations prevent further injuries and reinforce modes of communication while ensuring that the surveillance of infectious diseases is also underway.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13</a:t>
            </a:fld>
            <a:endParaRPr lang="en-US"/>
          </a:p>
        </p:txBody>
      </p:sp>
    </p:spTree>
    <p:extLst>
      <p:ext uri="{BB962C8B-B14F-4D97-AF65-F5344CB8AC3E}">
        <p14:creationId xmlns:p14="http://schemas.microsoft.com/office/powerpoint/2010/main" val="3127806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Recovery phase involves community</a:t>
            </a:r>
            <a:r>
              <a:rPr lang="en-US" baseline="0" dirty="0" smtClean="0"/>
              <a:t> assessment to determine the extent to which the disaster affected the community and trying to bring the conditions of the population back to normal. Continuum cares ensure that the affected populations can receive handouts and their concerns addressed after the occurrence of the disaster (</a:t>
            </a:r>
            <a:r>
              <a:rPr lang="en-US" dirty="0" smtClean="0"/>
              <a:t>Cunningham</a:t>
            </a:r>
            <a:r>
              <a:rPr lang="en-US" baseline="0" dirty="0" smtClean="0"/>
              <a:t> </a:t>
            </a:r>
            <a:r>
              <a:rPr lang="en-US" dirty="0" smtClean="0"/>
              <a:t>&amp; Ali,</a:t>
            </a:r>
            <a:r>
              <a:rPr lang="en-US" baseline="0" dirty="0" smtClean="0"/>
              <a:t> </a:t>
            </a:r>
            <a:r>
              <a:rPr lang="en-US" dirty="0" smtClean="0"/>
              <a:t>2013)</a:t>
            </a:r>
            <a:r>
              <a:rPr lang="en-US" baseline="0" dirty="0" smtClean="0"/>
              <a:t>. PHNs also organize interview events to collect information about the affected populations and possible plan modifications to ensure that there is effective coordination of efforts within the community and address both psychological and public health concerns. By so doing, the nurses can lessen the adverse impacts of the events. This implies that PHNs advocate the needs of community members who experienced the impacts of disasters (</a:t>
            </a:r>
            <a:r>
              <a:rPr lang="en-US" dirty="0" smtClean="0"/>
              <a:t>Putra, Kep,</a:t>
            </a:r>
            <a:r>
              <a:rPr lang="en-US" baseline="0" dirty="0" smtClean="0"/>
              <a:t> </a:t>
            </a:r>
            <a:r>
              <a:rPr lang="en-US" dirty="0" smtClean="0"/>
              <a:t>Petpichetchian, &amp; Maneewat, 2011)</a:t>
            </a:r>
            <a:r>
              <a:rPr lang="en-US" baseline="0" dirty="0" smtClean="0"/>
              <a:t>. Policy reviews and changes ensure that nurses develop legislation that must be attained as part of competencies in disaster management when addressing the needs of community members.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14</a:t>
            </a:fld>
            <a:endParaRPr lang="en-US"/>
          </a:p>
        </p:txBody>
      </p:sp>
    </p:spTree>
    <p:extLst>
      <p:ext uri="{BB962C8B-B14F-4D97-AF65-F5344CB8AC3E}">
        <p14:creationId xmlns:p14="http://schemas.microsoft.com/office/powerpoint/2010/main" val="546755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Harris, Y. (2017). Leadership and Influencing Change In Nursing. Chapter 13: </a:t>
            </a:r>
            <a:r>
              <a:rPr lang="en-US" dirty="0" smtClean="0">
                <a:solidFill>
                  <a:schemeClr val="tx1"/>
                </a:solidFill>
              </a:rPr>
              <a:t>Emergency Preparedness and Response. Press Books. </a:t>
            </a:r>
            <a:r>
              <a:rPr lang="en-US" smtClean="0">
                <a:hlinkClick r:id="rId3"/>
              </a:rPr>
              <a:t>https://leadershipandinfluencingchangeinnursing.pressbooks.com/chapter/chapter-13-emergency-preparedness-and-response/</a:t>
            </a:r>
            <a:endParaRPr lang="en-US" smtClean="0"/>
          </a:p>
          <a:p>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15</a:t>
            </a:fld>
            <a:endParaRPr lang="en-US"/>
          </a:p>
        </p:txBody>
      </p:sp>
    </p:spTree>
    <p:extLst>
      <p:ext uri="{BB962C8B-B14F-4D97-AF65-F5344CB8AC3E}">
        <p14:creationId xmlns:p14="http://schemas.microsoft.com/office/powerpoint/2010/main" val="1489564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Resilience is the ability of the affected community</a:t>
            </a:r>
            <a:r>
              <a:rPr lang="en-US" baseline="0" dirty="0" smtClean="0"/>
              <a:t> to adapt, absorb, or accommodate the adverse effects of a hazard or their capability to recover from the situation efficiently. If the affected populations can absorb the disturbances and retain similar basic structures that ensure the efficient functioning of the community while adapting to stress and dramatic changes then they are becoming resilient. Self-organization and the ability to adapt to the adverse situations arising from disaster events is a great achievement. Resilience further involves the capacity to absorb the dramatic changes associated with the impacts of the disaster while simultaneously undergoing change. Maintaining the living standards of the population following a disaster occurrence and in the face of stress.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16</a:t>
            </a:fld>
            <a:endParaRPr lang="en-US"/>
          </a:p>
        </p:txBody>
      </p:sp>
    </p:spTree>
    <p:extLst>
      <p:ext uri="{BB962C8B-B14F-4D97-AF65-F5344CB8AC3E}">
        <p14:creationId xmlns:p14="http://schemas.microsoft.com/office/powerpoint/2010/main" val="2398869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crucial to empower communities that are facing social challenges such as poverty</a:t>
            </a:r>
            <a:r>
              <a:rPr lang="en-US" baseline="0" dirty="0" smtClean="0"/>
              <a:t> and poor housing to develop disaster recovery strategies before their conditions worsen. Conversations about disaster reduction should aim at creating awareness while considering the potential changes in the community and economic restructuring over time. Focusing on efforts that are above the curve is a way of promoting disaster philanthropy and communities will develop response strategies in the wake of catastrophic events. Holistic approaches to disaster recovery will prioritize the introduction of resilient organizations in communities to help the populations with sustainability strategies through the organizations’ resilient leaders. Such organizations will increase the build-up of resilience among communities that are vulnerable to disasters. Organizations that build resilience are keen on reducing future disaster occurrences.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17</a:t>
            </a:fld>
            <a:endParaRPr lang="en-US"/>
          </a:p>
        </p:txBody>
      </p:sp>
    </p:spTree>
    <p:extLst>
      <p:ext uri="{BB962C8B-B14F-4D97-AF65-F5344CB8AC3E}">
        <p14:creationId xmlns:p14="http://schemas.microsoft.com/office/powerpoint/2010/main" val="3495952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Disaster</a:t>
            </a:r>
            <a:r>
              <a:rPr lang="en-US" baseline="0" dirty="0" smtClean="0"/>
              <a:t> risk reduction, recovery, and response policies should consider both national and international standards while nurses should remain committed advocates for risk reduction. Response and recovery initiatives should focus on both private sector and all relevant stakeholders to reduce mortality and improve health. Building resilience must consider the personal safety and physical as well as psychological health and wellbeing of nurses (Harris, 2017). Social justice will ensure equality in health care provision to disaster victims and in the provision of support systems necessary for risk management. In policy development, youths and persons with disabilities must be considered and even those with chronic and life-threatening conditions to ensure that the policies manage risks affecting their affairs (Harris, 2017). Lastly, engaging communities in policy development and prioritizing risk aversion measures is a vital move that ensures collaboration in developing a link between relief and development planning to improve resilience. </a:t>
            </a:r>
          </a:p>
          <a:p>
            <a:endParaRPr lang="en-US" baseline="0" dirty="0" smtClean="0"/>
          </a:p>
        </p:txBody>
      </p:sp>
      <p:sp>
        <p:nvSpPr>
          <p:cNvPr id="4" name="Slide Number Placeholder 3"/>
          <p:cNvSpPr>
            <a:spLocks noGrp="1"/>
          </p:cNvSpPr>
          <p:nvPr>
            <p:ph type="sldNum" sz="quarter" idx="10"/>
          </p:nvPr>
        </p:nvSpPr>
        <p:spPr/>
        <p:txBody>
          <a:bodyPr/>
          <a:lstStyle/>
          <a:p>
            <a:fld id="{0B063DCF-7586-4E7B-BA7E-9E8F57C854E3}" type="slidenum">
              <a:rPr lang="en-US" smtClean="0"/>
              <a:t>18</a:t>
            </a:fld>
            <a:endParaRPr lang="en-US"/>
          </a:p>
        </p:txBody>
      </p:sp>
    </p:spTree>
    <p:extLst>
      <p:ext uri="{BB962C8B-B14F-4D97-AF65-F5344CB8AC3E}">
        <p14:creationId xmlns:p14="http://schemas.microsoft.com/office/powerpoint/2010/main" val="3500170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https://www.epa.gov/newsreleases/northern-california-fires-response-update-december-11-2017</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19</a:t>
            </a:fld>
            <a:endParaRPr lang="en-US"/>
          </a:p>
        </p:txBody>
      </p:sp>
    </p:spTree>
    <p:extLst>
      <p:ext uri="{BB962C8B-B14F-4D97-AF65-F5344CB8AC3E}">
        <p14:creationId xmlns:p14="http://schemas.microsoft.com/office/powerpoint/2010/main" val="3197090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Public health nurses </a:t>
            </a:r>
            <a:r>
              <a:rPr lang="en-US" baseline="0" dirty="0" smtClean="0"/>
              <a:t>implement measures that reduce or eliminate the adverse impacts of disasters. They take provocative measures involving risk identification to develop strategies for averting such risks and ensure the overall safety of vulnerable populations. Awareness creation, education, and sensitization are vital elements that can reduce the adverse consequences of disasters and increase community preparedness to tackle and cope with future disasters. They also involve relevant stakeholders to reduce mortality and improve health. Additionally, they help patients and disaster victims build resilience while considering the personal safety, physical as well as psychological health and wellbeing of the victims.</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20</a:t>
            </a:fld>
            <a:endParaRPr lang="en-US"/>
          </a:p>
        </p:txBody>
      </p:sp>
    </p:spTree>
    <p:extLst>
      <p:ext uri="{BB962C8B-B14F-4D97-AF65-F5344CB8AC3E}">
        <p14:creationId xmlns:p14="http://schemas.microsoft.com/office/powerpoint/2010/main" val="3975910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wildfire that leveled Sonoma and Napa was called the Tubbs fire, which occurred on October 2017, a hot summer season in North California. Other than the two counties, the destructive wildfire burnt parts of Lake counties, leading to the enormous loss of property of significant value in Santa Rosa City. The actual cause of the fire was unknown but the Department of Forestry and Fire Protection later affirmed that the private electrical system that is located adjacent to the one of the residential structures was the root cause of the disaster. Powerful winds that pulled across the crossways and fields were responsible for the rapid spread of the fires, leading to the evacuation of about 90,000 people and at least 40 dead immediately (Robinson, 2017). The fire occurred at California’s hot and dry season that was responsible for the fire because the private facility did not violate the Public Resources Code in the state according to investigations. Consequently, the whole event led to the loss of property of great value.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0B063DCF-7586-4E7B-BA7E-9E8F57C854E3}" type="slidenum">
              <a:rPr lang="en-US" smtClean="0"/>
              <a:t>3</a:t>
            </a:fld>
            <a:endParaRPr lang="en-US"/>
          </a:p>
        </p:txBody>
      </p:sp>
    </p:spTree>
    <p:extLst>
      <p:ext uri="{BB962C8B-B14F-4D97-AF65-F5344CB8AC3E}">
        <p14:creationId xmlns:p14="http://schemas.microsoft.com/office/powerpoint/2010/main" val="3889487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Creative</a:t>
            </a:r>
            <a:r>
              <a:rPr lang="en-US" baseline="0" dirty="0" smtClean="0"/>
              <a:t> commons. (n.d). https://www.google.com/</a:t>
            </a:r>
            <a:r>
              <a:rPr lang="en-US" baseline="0" dirty="0" err="1" smtClean="0"/>
              <a:t>imgres?imgurl</a:t>
            </a:r>
            <a:r>
              <a:rPr lang="en-US" baseline="0" dirty="0" smtClean="0"/>
              <a:t>=https%3A%2F%2Fpressbooks.com%2Fapp%2Fuploads%2Fsites%2F104442%2F2018%2F04%2FLandscape_view_of_wildfire_near_Highway_63_in_south_Fort_McMurray-300x169.jpg&amp;imgrefurl=https%3A%2F%2Fleadershipandinfluencingchangeinnursing.pressbooks.com%2Fchapter%2Fchapter-13-emergency-preparedness-and-response%2F&amp;tbnid=OigF0aA_2Y9HSM&amp;vet=12ahUKEwj7xLWTsdjnAhWRwYUKHeonD9EQMygDegUIARDhAQ..i&amp;docid=qXQJDdaFTww48M&amp;w=300&amp;h=169&amp;q=creative%20commons%20photos%20of%20public%20health%20nurses%20after%20fire%20disaster&amp;ved=2ahUKEwj7xLWTsdjnAhWRwYUKHeonD9EQMygDegUIARDhAQ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4</a:t>
            </a:fld>
            <a:endParaRPr lang="en-US"/>
          </a:p>
        </p:txBody>
      </p:sp>
    </p:spTree>
    <p:extLst>
      <p:ext uri="{BB962C8B-B14F-4D97-AF65-F5344CB8AC3E}">
        <p14:creationId xmlns:p14="http://schemas.microsoft.com/office/powerpoint/2010/main" val="3039877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Approximately</a:t>
            </a:r>
            <a:r>
              <a:rPr lang="en-US" baseline="0" dirty="0" smtClean="0"/>
              <a:t> 3,300 residents of Sonoma County alone were lost to the fires of the October 2017 in California. The census Bureau estimated that people started to leave the region at unprecedented rate following the exodus of the fire incident. The Department of Finance later in December the same year, confirmed that about 2,207 residents had migrated from the region after factoring in the number of deaths and live births. Additionally, about 3100 families were rendered homeless and another 1500 homes were lost in Coffey Park (Krishnakumar, Fox, &amp; Keller, </a:t>
            </a:r>
            <a:r>
              <a:rPr lang="en-US" sz="1200" kern="1200" dirty="0" smtClean="0">
                <a:solidFill>
                  <a:schemeClr val="tx1"/>
                </a:solidFill>
                <a:effectLst/>
                <a:latin typeface="+mn-lt"/>
                <a:ea typeface="+mn-ea"/>
                <a:cs typeface="+mn-cs"/>
              </a:rPr>
              <a:t>2017).</a:t>
            </a:r>
            <a:r>
              <a:rPr lang="en-US" baseline="0" dirty="0" smtClean="0"/>
              <a:t> The ultimate repercussion was that many homes remained homeless and home crises, especially in the devastated socioeconomic segments of the population and low-income residents.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0B063DCF-7586-4E7B-BA7E-9E8F57C854E3}" type="slidenum">
              <a:rPr lang="en-US" smtClean="0"/>
              <a:t>5</a:t>
            </a:fld>
            <a:endParaRPr lang="en-US"/>
          </a:p>
        </p:txBody>
      </p:sp>
    </p:spTree>
    <p:extLst>
      <p:ext uri="{BB962C8B-B14F-4D97-AF65-F5344CB8AC3E}">
        <p14:creationId xmlns:p14="http://schemas.microsoft.com/office/powerpoint/2010/main" val="3179070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Northern California </a:t>
            </a:r>
            <a:r>
              <a:rPr lang="en-US" baseline="0" dirty="0" smtClean="0"/>
              <a:t>recorded 44 deaths due to wildfires, which destroyed many structures in the region. Many people tried to evacuate the region. Areas like Camp Fire and North Sacramento are also prone to wildfires as evident in the past incineration of the whole Paradise town. Also, Woolsey Fire also burnt northwest of Los Angeles and led to the closure of the Route 118 freeway. However, Camp Fire was marked one of the most destructive wild fires in California this century. The wildfires are common due to the hot climatic conditions  and the summer of 2017 marked California’s hottest period in history as it was characterized by heat waves that extended up to September the same year.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6</a:t>
            </a:fld>
            <a:endParaRPr lang="en-US"/>
          </a:p>
        </p:txBody>
      </p:sp>
    </p:spTree>
    <p:extLst>
      <p:ext uri="{BB962C8B-B14F-4D97-AF65-F5344CB8AC3E}">
        <p14:creationId xmlns:p14="http://schemas.microsoft.com/office/powerpoint/2010/main" val="3753718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Sonoma</a:t>
            </a:r>
            <a:r>
              <a:rPr lang="en-US" baseline="0" dirty="0" smtClean="0"/>
              <a:t> and Napa counties developed multi-agency response to the wildfires disaster with the help of the US Environmental Protection Agency (EPA). The agency removed 131 asbestos in the destroyed properties in four counties including Sonoma, Napa, Lake, and Mendocino. The agency removed several other household items and products such as catch fires, reactors, those that can explode, and materials that are corrosive and contain toxins. For example, paints, solvents, oil, batteries and pesticides that contain hazardous chemicals were removed and safely disposed to reduce the dangers associated with them. Additionally, Napa County introduced advanced technologies that could show fire-affected areas and track progress in terms of disaster recovery initiatives in the field.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7</a:t>
            </a:fld>
            <a:endParaRPr lang="en-US"/>
          </a:p>
        </p:txBody>
      </p:sp>
    </p:spTree>
    <p:extLst>
      <p:ext uri="{BB962C8B-B14F-4D97-AF65-F5344CB8AC3E}">
        <p14:creationId xmlns:p14="http://schemas.microsoft.com/office/powerpoint/2010/main" val="4029503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October 31, 2017, EPA had collected over 8,300 hazardous</a:t>
            </a:r>
            <a:r>
              <a:rPr lang="en-US" baseline="0" dirty="0" smtClean="0"/>
              <a:t> wastes from household containers in Napa and Sonoma Counties. This initiative was part of the multi-agency response that strived to recover populations who were victims of the Northern California fires. EPA developed its staging areas in both Windsor and Yountville to ensure the proper disposal of hazardous wastes (</a:t>
            </a:r>
            <a:r>
              <a:rPr lang="en-US" dirty="0" smtClean="0"/>
              <a:t>Putra, Kep,</a:t>
            </a:r>
            <a:r>
              <a:rPr lang="en-US" baseline="0" dirty="0" smtClean="0"/>
              <a:t> </a:t>
            </a:r>
            <a:r>
              <a:rPr lang="en-US" dirty="0" smtClean="0"/>
              <a:t>Petpichetchian, &amp; Maneewat, 2011)</a:t>
            </a:r>
            <a:r>
              <a:rPr lang="en-US" baseline="0" dirty="0" smtClean="0"/>
              <a:t>. The agency also surveys, collects, and disposes any kind of hazardous waste in both Napa and Sonoma Counties as a way of guaranteeing safety among the affected populations. EPA works in collaboration with the federal government and it removes ash and debris contents while rebuilding destroyed structures in the two communities since the end of the fire incident. EPA also removes hazardous products and household leftovers. HHW collection was also conducted in Sonoma County Coffey Park including Mark West, Larkfield-Wikiup, and Fountaingrove.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8</a:t>
            </a:fld>
            <a:endParaRPr lang="en-US"/>
          </a:p>
        </p:txBody>
      </p:sp>
    </p:spTree>
    <p:extLst>
      <p:ext uri="{BB962C8B-B14F-4D97-AF65-F5344CB8AC3E}">
        <p14:creationId xmlns:p14="http://schemas.microsoft.com/office/powerpoint/2010/main" val="3110627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Public health nurses (PHN) are vocal</a:t>
            </a:r>
            <a:r>
              <a:rPr lang="en-US" baseline="0" dirty="0" smtClean="0"/>
              <a:t> in implementing measures that reduce or eliminate the adverse impacts of hazards. They often take provocative measures in case of the occurrence of a disaster and this starts with risk identification. Therefore, nurses evaluate the potential emergencies that can impact the demand for health services and supplies and they draw plans for addressing such issues (</a:t>
            </a:r>
            <a:r>
              <a:rPr lang="en-US" dirty="0" smtClean="0"/>
              <a:t>"Global Public Health," from Johnson and Johnson,</a:t>
            </a:r>
            <a:r>
              <a:rPr lang="en-US" baseline="0" dirty="0" smtClean="0"/>
              <a:t> </a:t>
            </a:r>
            <a:r>
              <a:rPr lang="en-US" dirty="0" smtClean="0"/>
              <a:t>2018)</a:t>
            </a:r>
            <a:r>
              <a:rPr lang="en-US" baseline="0" dirty="0" smtClean="0"/>
              <a:t>. They then inform the public of the potential dangers of the disaster and the best strategies for preparing for the adverse events. Nurse leaders then incorporate the disaster reduction measures in community planning to eliminate the vulnerabilities to hazards. The nurses also determine the likelihood of the vulnerabilities and sensitize the public on the best preparation strategies with a special focus on their consequences.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9</a:t>
            </a:fld>
            <a:endParaRPr lang="en-US"/>
          </a:p>
        </p:txBody>
      </p:sp>
    </p:spTree>
    <p:extLst>
      <p:ext uri="{BB962C8B-B14F-4D97-AF65-F5344CB8AC3E}">
        <p14:creationId xmlns:p14="http://schemas.microsoft.com/office/powerpoint/2010/main" val="13559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Creative Commons. (n.d). Roles in Disaster Management. https://www.google.com/</a:t>
            </a:r>
            <a:r>
              <a:rPr lang="en-US" dirty="0" err="1" smtClean="0"/>
              <a:t>imgres?imgurl</a:t>
            </a:r>
            <a:r>
              <a:rPr lang="en-US" dirty="0" smtClean="0"/>
              <a:t>=https%3A%2F%2Fwww.nlm.nih.gov%2Fdis_courses%2Finfo_roles%2Fimg%2Feoc_lrg.jpg&amp;imgrefurl=https%3A%2F%2Fwww.nlm.nih.gov%2Fdis_courses%2Finfo_roles%2F02-000.html&amp;tbnid=U_48-OX3gCAL0M&amp;vet=12ahUKEwj7xLWTsdjnAhWRwYUKHeonD9EQMyhTegUIARC1AQ..i&amp;docid=WmYWj_nQD_-7xM&amp;w=1024&amp;h=636&amp;q=creative%20commons%20photos%20of%20public%20health%20nurses%20after%20fire%20disaster&amp;ved=2ahUKEwj7xLWTsdjnAhWRwYUKHeonD9EQMyhTegUIARC1AQ </a:t>
            </a:r>
            <a:endParaRPr lang="en-US" dirty="0"/>
          </a:p>
        </p:txBody>
      </p:sp>
      <p:sp>
        <p:nvSpPr>
          <p:cNvPr id="4" name="Slide Number Placeholder 3"/>
          <p:cNvSpPr>
            <a:spLocks noGrp="1"/>
          </p:cNvSpPr>
          <p:nvPr>
            <p:ph type="sldNum" sz="quarter" idx="10"/>
          </p:nvPr>
        </p:nvSpPr>
        <p:spPr/>
        <p:txBody>
          <a:bodyPr/>
          <a:lstStyle/>
          <a:p>
            <a:fld id="{0B063DCF-7586-4E7B-BA7E-9E8F57C854E3}" type="slidenum">
              <a:rPr lang="en-US" smtClean="0"/>
              <a:t>10</a:t>
            </a:fld>
            <a:endParaRPr lang="en-US"/>
          </a:p>
        </p:txBody>
      </p:sp>
    </p:spTree>
    <p:extLst>
      <p:ext uri="{BB962C8B-B14F-4D97-AF65-F5344CB8AC3E}">
        <p14:creationId xmlns:p14="http://schemas.microsoft.com/office/powerpoint/2010/main" val="4025588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E828E6-53D1-4001-A7C4-AD9B16D56752}"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651B4-7CD8-4C14-A74E-A578421D486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828E6-53D1-4001-A7C4-AD9B16D56752}"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651B4-7CD8-4C14-A74E-A578421D48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E828E6-53D1-4001-A7C4-AD9B16D56752}"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651B4-7CD8-4C14-A74E-A578421D486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828E6-53D1-4001-A7C4-AD9B16D56752}"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651B4-7CD8-4C14-A74E-A578421D486A}"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E828E6-53D1-4001-A7C4-AD9B16D56752}"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651B4-7CD8-4C14-A74E-A578421D486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AE828E6-53D1-4001-A7C4-AD9B16D56752}"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651B4-7CD8-4C14-A74E-A578421D486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E828E6-53D1-4001-A7C4-AD9B16D56752}"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0651B4-7CD8-4C14-A74E-A578421D48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E828E6-53D1-4001-A7C4-AD9B16D56752}"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0651B4-7CD8-4C14-A74E-A578421D48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AE828E6-53D1-4001-A7C4-AD9B16D56752}" type="datetimeFigureOut">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0651B4-7CD8-4C14-A74E-A578421D48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E828E6-53D1-4001-A7C4-AD9B16D56752}"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651B4-7CD8-4C14-A74E-A578421D486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828E6-53D1-4001-A7C4-AD9B16D56752}"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651B4-7CD8-4C14-A74E-A578421D486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AE828E6-53D1-4001-A7C4-AD9B16D56752}" type="datetimeFigureOut">
              <a:rPr lang="en-US" smtClean="0"/>
              <a:t>5/24/2020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50651B4-7CD8-4C14-A74E-A578421D486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lopes.idm.oclc.org/login?url=http://search.ebscohost.com/login.aspx?direct=true&amp;db=ccm&amp;AN=104229978&amp;site=ehost-live&amp;scope=site" TargetMode="External"/><Relationship Id="rId2" Type="http://schemas.openxmlformats.org/officeDocument/2006/relationships/hyperlink" Target="https://www.rwjf.org/en/how-we-work/building-a-culture-of-health.html" TargetMode="External"/><Relationship Id="rId1" Type="http://schemas.openxmlformats.org/officeDocument/2006/relationships/slideLayout" Target="../slideLayouts/slideLayout2.xml"/><Relationship Id="rId5" Type="http://schemas.openxmlformats.org/officeDocument/2006/relationships/hyperlink" Target="https://leadershipandinfluencingchangeinnursing.pressbooks.com/chapter/chapter-13-emergency-preparedness-and-response/" TargetMode="External"/><Relationship Id="rId4" Type="http://schemas.openxmlformats.org/officeDocument/2006/relationships/hyperlink" Target="https://www.jnj.com/global-public-health"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pdfs.semanticscholar.org/2dd3/91410695840a5186703905894acbe07a82eb.pdf" TargetMode="External"/><Relationship Id="rId2" Type="http://schemas.openxmlformats.org/officeDocument/2006/relationships/hyperlink" Target="https://www.latimes.com/projects/la-me-northern-california-fires-structures/" TargetMode="External"/><Relationship Id="rId1" Type="http://schemas.openxmlformats.org/officeDocument/2006/relationships/slideLayout" Target="../slideLayouts/slideLayout2.xml"/><Relationship Id="rId4" Type="http://schemas.openxmlformats.org/officeDocument/2006/relationships/hyperlink" Target="https://www.businessinsider.com/why-were-the-napa-sonoma-fires-so-bad-2017-10?IR=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Public Health Nursing in Disaster and Emergency Response </a:t>
            </a:r>
            <a:endParaRPr lang="en-US" dirty="0"/>
          </a:p>
        </p:txBody>
      </p:sp>
      <p:sp>
        <p:nvSpPr>
          <p:cNvPr id="3" name="Subtitle 2"/>
          <p:cNvSpPr>
            <a:spLocks noGrp="1"/>
          </p:cNvSpPr>
          <p:nvPr>
            <p:ph type="subTitle" idx="1"/>
          </p:nvPr>
        </p:nvSpPr>
        <p:spPr/>
        <p:txBody>
          <a:bodyPr/>
          <a:lstStyle/>
          <a:p>
            <a:r>
              <a:rPr lang="en-US" dirty="0" smtClean="0"/>
              <a:t>Name</a:t>
            </a:r>
          </a:p>
          <a:p>
            <a:r>
              <a:rPr lang="en-US" dirty="0" smtClean="0"/>
              <a:t>Institution  </a:t>
            </a:r>
            <a:endParaRPr lang="en-US" dirty="0"/>
          </a:p>
        </p:txBody>
      </p:sp>
    </p:spTree>
    <p:extLst>
      <p:ext uri="{BB962C8B-B14F-4D97-AF65-F5344CB8AC3E}">
        <p14:creationId xmlns:p14="http://schemas.microsoft.com/office/powerpoint/2010/main" val="8842462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5000" y="2057400"/>
            <a:ext cx="5565103" cy="3456222"/>
          </a:xfrm>
        </p:spPr>
      </p:pic>
      <p:sp>
        <p:nvSpPr>
          <p:cNvPr id="2" name="Title 1"/>
          <p:cNvSpPr>
            <a:spLocks noGrp="1"/>
          </p:cNvSpPr>
          <p:nvPr>
            <p:ph type="title"/>
          </p:nvPr>
        </p:nvSpPr>
        <p:spPr/>
        <p:txBody>
          <a:bodyPr>
            <a:normAutofit fontScale="90000"/>
          </a:bodyPr>
          <a:lstStyle/>
          <a:p>
            <a:r>
              <a:rPr lang="en-US" dirty="0" smtClean="0"/>
              <a:t>Creating awareness and education </a:t>
            </a:r>
            <a:endParaRPr lang="en-US" dirty="0"/>
          </a:p>
        </p:txBody>
      </p:sp>
    </p:spTree>
    <p:extLst>
      <p:ext uri="{BB962C8B-B14F-4D97-AF65-F5344CB8AC3E}">
        <p14:creationId xmlns:p14="http://schemas.microsoft.com/office/powerpoint/2010/main" val="42101879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t>Disaster Prevention</a:t>
            </a:r>
          </a:p>
          <a:p>
            <a:r>
              <a:rPr lang="en-US" dirty="0" smtClean="0"/>
              <a:t> nurses undertake all-hazards mitigation practices.</a:t>
            </a:r>
          </a:p>
          <a:p>
            <a:r>
              <a:rPr lang="en-US" dirty="0" smtClean="0"/>
              <a:t>The prevention measures are both structural and non-structural.</a:t>
            </a:r>
          </a:p>
          <a:p>
            <a:r>
              <a:rPr lang="en-US" dirty="0" smtClean="0"/>
              <a:t>They deter potential threats associated with the disaster.</a:t>
            </a:r>
          </a:p>
          <a:p>
            <a:r>
              <a:rPr lang="en-US" dirty="0" smtClean="0"/>
              <a:t>They take action to eliminate the threats.</a:t>
            </a:r>
          </a:p>
          <a:p>
            <a:r>
              <a:rPr lang="en-US" dirty="0" smtClean="0"/>
              <a:t>The nurses take part in developing, adopting, and implementing building codes and standards. </a:t>
            </a:r>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Roles and Responsibilities of Public Health Nurse</a:t>
            </a:r>
            <a:endParaRPr lang="en-US" dirty="0"/>
          </a:p>
        </p:txBody>
      </p:sp>
    </p:spTree>
    <p:extLst>
      <p:ext uri="{BB962C8B-B14F-4D97-AF65-F5344CB8AC3E}">
        <p14:creationId xmlns:p14="http://schemas.microsoft.com/office/powerpoint/2010/main" val="3005753128"/>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PHNs plan to respond to disasters based on command and control.</a:t>
            </a:r>
          </a:p>
          <a:p>
            <a:r>
              <a:rPr lang="en-US" dirty="0" smtClean="0"/>
              <a:t>Nurses outline functional roles in both internal and external departments.</a:t>
            </a:r>
          </a:p>
          <a:p>
            <a:r>
              <a:rPr lang="en-US" dirty="0" smtClean="0"/>
              <a:t>They also establish effective communication systems for addressing probable system failure.</a:t>
            </a:r>
          </a:p>
          <a:p>
            <a:r>
              <a:rPr lang="en-US" dirty="0" smtClean="0"/>
              <a:t>Developing a legal basis to ensure that response includes isolation strategies. </a:t>
            </a:r>
          </a:p>
          <a:p>
            <a:r>
              <a:rPr lang="en-US" dirty="0" smtClean="0"/>
              <a:t>A plan to prevent the spread of outbreak diseases.</a:t>
            </a:r>
          </a:p>
          <a:p>
            <a:r>
              <a:rPr lang="en-US" dirty="0" smtClean="0"/>
              <a:t>Creating public education and awareness.</a:t>
            </a:r>
          </a:p>
          <a:p>
            <a:endParaRPr lang="en-US" dirty="0"/>
          </a:p>
        </p:txBody>
      </p:sp>
      <p:sp>
        <p:nvSpPr>
          <p:cNvPr id="2" name="Title 1"/>
          <p:cNvSpPr>
            <a:spLocks noGrp="1"/>
          </p:cNvSpPr>
          <p:nvPr>
            <p:ph type="title"/>
          </p:nvPr>
        </p:nvSpPr>
        <p:spPr/>
        <p:txBody>
          <a:bodyPr/>
          <a:lstStyle/>
          <a:p>
            <a:r>
              <a:rPr lang="en-US" i="1" dirty="0" smtClean="0"/>
              <a:t>Preparedness Phase </a:t>
            </a:r>
            <a:endParaRPr lang="en-US" i="1" dirty="0"/>
          </a:p>
        </p:txBody>
      </p:sp>
    </p:spTree>
    <p:extLst>
      <p:ext uri="{BB962C8B-B14F-4D97-AF65-F5344CB8AC3E}">
        <p14:creationId xmlns:p14="http://schemas.microsoft.com/office/powerpoint/2010/main" val="1638925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PHNs act as the first responders during triage.</a:t>
            </a:r>
          </a:p>
          <a:p>
            <a:r>
              <a:rPr lang="en-US" dirty="0" smtClean="0"/>
              <a:t>They conduct epidemiology surveillance for the good of the public.</a:t>
            </a:r>
          </a:p>
          <a:p>
            <a:r>
              <a:rPr lang="en-US" dirty="0" smtClean="0"/>
              <a:t>They also conduct rapid needs assessments and offer assistance to populations.</a:t>
            </a:r>
          </a:p>
          <a:p>
            <a:r>
              <a:rPr lang="en-US" dirty="0" smtClean="0"/>
              <a:t>PHNs communicate risks following a comprehensive surveillance.</a:t>
            </a:r>
          </a:p>
          <a:p>
            <a:r>
              <a:rPr lang="en-US" dirty="0" smtClean="0"/>
              <a:t>They also help with medical surge capacity. </a:t>
            </a:r>
          </a:p>
          <a:p>
            <a:r>
              <a:rPr lang="en-US" dirty="0" smtClean="0"/>
              <a:t>Offering first aid and related medical assistance. </a:t>
            </a:r>
            <a:endParaRPr lang="en-US" dirty="0"/>
          </a:p>
        </p:txBody>
      </p:sp>
      <p:sp>
        <p:nvSpPr>
          <p:cNvPr id="2" name="Title 1"/>
          <p:cNvSpPr>
            <a:spLocks noGrp="1"/>
          </p:cNvSpPr>
          <p:nvPr>
            <p:ph type="title"/>
          </p:nvPr>
        </p:nvSpPr>
        <p:spPr/>
        <p:txBody>
          <a:bodyPr/>
          <a:lstStyle/>
          <a:p>
            <a:r>
              <a:rPr lang="en-US" i="1" dirty="0" smtClean="0"/>
              <a:t>Disaster Response Phase </a:t>
            </a:r>
            <a:endParaRPr lang="en-US" i="1" dirty="0"/>
          </a:p>
        </p:txBody>
      </p:sp>
    </p:spTree>
    <p:extLst>
      <p:ext uri="{BB962C8B-B14F-4D97-AF65-F5344CB8AC3E}">
        <p14:creationId xmlns:p14="http://schemas.microsoft.com/office/powerpoint/2010/main" val="4075854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PHNs conduct community assessment </a:t>
            </a:r>
          </a:p>
          <a:p>
            <a:r>
              <a:rPr lang="en-US" dirty="0" smtClean="0"/>
              <a:t>They provide psychological support to the affected populations.</a:t>
            </a:r>
          </a:p>
          <a:p>
            <a:r>
              <a:rPr lang="en-US" dirty="0" smtClean="0"/>
              <a:t>The PHN acts as a community and patient advocate following a disaster.</a:t>
            </a:r>
          </a:p>
          <a:p>
            <a:r>
              <a:rPr lang="en-US" dirty="0" smtClean="0"/>
              <a:t>They empower staff and the community for further disaster management. </a:t>
            </a:r>
          </a:p>
          <a:p>
            <a:r>
              <a:rPr lang="en-US" dirty="0" smtClean="0"/>
              <a:t>Providing continuum care and helping the victims. </a:t>
            </a:r>
          </a:p>
          <a:p>
            <a:r>
              <a:rPr lang="en-US" dirty="0" smtClean="0"/>
              <a:t>Modifying disaster response plans to meet community needs.</a:t>
            </a:r>
            <a:endParaRPr lang="en-US" dirty="0"/>
          </a:p>
        </p:txBody>
      </p:sp>
      <p:sp>
        <p:nvSpPr>
          <p:cNvPr id="2" name="Title 1"/>
          <p:cNvSpPr>
            <a:spLocks noGrp="1"/>
          </p:cNvSpPr>
          <p:nvPr>
            <p:ph type="title"/>
          </p:nvPr>
        </p:nvSpPr>
        <p:spPr/>
        <p:txBody>
          <a:bodyPr/>
          <a:lstStyle/>
          <a:p>
            <a:r>
              <a:rPr lang="en-US" i="1" dirty="0" smtClean="0"/>
              <a:t>Disaster Recovery Phase </a:t>
            </a:r>
            <a:endParaRPr lang="en-US" i="1" dirty="0"/>
          </a:p>
        </p:txBody>
      </p:sp>
    </p:spTree>
    <p:extLst>
      <p:ext uri="{BB962C8B-B14F-4D97-AF65-F5344CB8AC3E}">
        <p14:creationId xmlns:p14="http://schemas.microsoft.com/office/powerpoint/2010/main" val="3711740755"/>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52600" y="1752600"/>
            <a:ext cx="5153025" cy="3680732"/>
          </a:xfrm>
        </p:spPr>
      </p:pic>
      <p:sp>
        <p:nvSpPr>
          <p:cNvPr id="2" name="Title 1"/>
          <p:cNvSpPr>
            <a:spLocks noGrp="1"/>
          </p:cNvSpPr>
          <p:nvPr>
            <p:ph type="title"/>
          </p:nvPr>
        </p:nvSpPr>
        <p:spPr/>
        <p:txBody>
          <a:bodyPr/>
          <a:lstStyle/>
          <a:p>
            <a:r>
              <a:rPr lang="en-US" dirty="0" smtClean="0"/>
              <a:t>Continuum care </a:t>
            </a:r>
            <a:endParaRPr lang="en-US" dirty="0"/>
          </a:p>
        </p:txBody>
      </p:sp>
    </p:spTree>
    <p:extLst>
      <p:ext uri="{BB962C8B-B14F-4D97-AF65-F5344CB8AC3E}">
        <p14:creationId xmlns:p14="http://schemas.microsoft.com/office/powerpoint/2010/main" val="42891067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Empowering a community to resist hazards or accommodate their impacts.</a:t>
            </a:r>
          </a:p>
          <a:p>
            <a:r>
              <a:rPr lang="en-US" dirty="0" smtClean="0"/>
              <a:t>Retaining the basic functioning of the community functioning.</a:t>
            </a:r>
          </a:p>
          <a:p>
            <a:r>
              <a:rPr lang="en-US" dirty="0" smtClean="0"/>
              <a:t>Absorbing disturbances despite changes.</a:t>
            </a:r>
          </a:p>
          <a:p>
            <a:r>
              <a:rPr lang="en-US" dirty="0" smtClean="0"/>
              <a:t>Managing disaster change by transforming living standards amidst stressors.</a:t>
            </a:r>
          </a:p>
          <a:p>
            <a:r>
              <a:rPr lang="en-US" dirty="0" smtClean="0"/>
              <a:t>Empowering communities before the disaster becomes worse.</a:t>
            </a:r>
          </a:p>
          <a:p>
            <a:endParaRPr lang="en-US" dirty="0" smtClean="0"/>
          </a:p>
          <a:p>
            <a:endParaRPr lang="en-US" dirty="0"/>
          </a:p>
        </p:txBody>
      </p:sp>
      <p:sp>
        <p:nvSpPr>
          <p:cNvPr id="2" name="Title 1"/>
          <p:cNvSpPr>
            <a:spLocks noGrp="1"/>
          </p:cNvSpPr>
          <p:nvPr>
            <p:ph type="title"/>
          </p:nvPr>
        </p:nvSpPr>
        <p:spPr/>
        <p:txBody>
          <a:bodyPr/>
          <a:lstStyle/>
          <a:p>
            <a:r>
              <a:rPr lang="en-US" dirty="0" smtClean="0"/>
              <a:t>Resilience</a:t>
            </a:r>
            <a:endParaRPr lang="en-US" dirty="0"/>
          </a:p>
        </p:txBody>
      </p:sp>
    </p:spTree>
    <p:extLst>
      <p:ext uri="{BB962C8B-B14F-4D97-AF65-F5344CB8AC3E}">
        <p14:creationId xmlns:p14="http://schemas.microsoft.com/office/powerpoint/2010/main" val="600769655"/>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Building resilience among communities before the disaster worsens.</a:t>
            </a:r>
          </a:p>
          <a:p>
            <a:r>
              <a:rPr lang="en-US" dirty="0" smtClean="0"/>
              <a:t>Encouraging conversations about disaster risk reduction. </a:t>
            </a:r>
          </a:p>
          <a:p>
            <a:r>
              <a:rPr lang="en-US" dirty="0" smtClean="0"/>
              <a:t>Promoting efforts that are ahead of the curve</a:t>
            </a:r>
          </a:p>
          <a:p>
            <a:r>
              <a:rPr lang="en-US" dirty="0" smtClean="0"/>
              <a:t>Promoting holistic support approaches to support sustainability strategies.</a:t>
            </a:r>
          </a:p>
          <a:p>
            <a:r>
              <a:rPr lang="en-US" dirty="0" smtClean="0"/>
              <a:t>Increasing collaboration with organizations that build up resilience capacity.</a:t>
            </a:r>
          </a:p>
          <a:p>
            <a:r>
              <a:rPr lang="en-US" dirty="0" smtClean="0"/>
              <a:t>Strengthening nurse leadership to support advocacy.</a:t>
            </a:r>
            <a:endParaRPr lang="en-US" dirty="0"/>
          </a:p>
        </p:txBody>
      </p:sp>
      <p:sp>
        <p:nvSpPr>
          <p:cNvPr id="2" name="Title 1"/>
          <p:cNvSpPr>
            <a:spLocks noGrp="1"/>
          </p:cNvSpPr>
          <p:nvPr>
            <p:ph type="title"/>
          </p:nvPr>
        </p:nvSpPr>
        <p:spPr/>
        <p:txBody>
          <a:bodyPr/>
          <a:lstStyle/>
          <a:p>
            <a:r>
              <a:rPr lang="en-US" dirty="0" smtClean="0"/>
              <a:t>Proposed Interventions </a:t>
            </a:r>
            <a:endParaRPr lang="en-US" dirty="0"/>
          </a:p>
        </p:txBody>
      </p:sp>
    </p:spTree>
    <p:extLst>
      <p:ext uri="{BB962C8B-B14F-4D97-AF65-F5344CB8AC3E}">
        <p14:creationId xmlns:p14="http://schemas.microsoft.com/office/powerpoint/2010/main" val="3713058667"/>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PHNs should be involved in all policy-making at both federal and international levels. </a:t>
            </a:r>
          </a:p>
          <a:p>
            <a:r>
              <a:rPr lang="en-US" dirty="0" smtClean="0"/>
              <a:t>Nurses should be advocates for risk aversion strategies. </a:t>
            </a:r>
          </a:p>
          <a:p>
            <a:r>
              <a:rPr lang="en-US" dirty="0" smtClean="0"/>
              <a:t>Disaster risk aversion strategies must include resilience-building.</a:t>
            </a:r>
          </a:p>
          <a:p>
            <a:r>
              <a:rPr lang="en-US" dirty="0" smtClean="0"/>
              <a:t> promoting social justice and equity in accessing disaster aid.</a:t>
            </a:r>
          </a:p>
          <a:p>
            <a:r>
              <a:rPr lang="en-US" dirty="0" smtClean="0"/>
              <a:t>Aligning national policies with the  needs of disaster risk reduction.</a:t>
            </a:r>
          </a:p>
          <a:p>
            <a:r>
              <a:rPr lang="en-US" dirty="0" smtClean="0"/>
              <a:t>Society-engagement and partnerships during disaster risk reduction.</a:t>
            </a:r>
            <a:endParaRPr lang="en-US" dirty="0"/>
          </a:p>
        </p:txBody>
      </p:sp>
      <p:sp>
        <p:nvSpPr>
          <p:cNvPr id="2" name="Title 1"/>
          <p:cNvSpPr>
            <a:spLocks noGrp="1"/>
          </p:cNvSpPr>
          <p:nvPr>
            <p:ph type="title"/>
          </p:nvPr>
        </p:nvSpPr>
        <p:spPr/>
        <p:txBody>
          <a:bodyPr/>
          <a:lstStyle/>
          <a:p>
            <a:r>
              <a:rPr lang="en-US" i="1" dirty="0" smtClean="0"/>
              <a:t>Interventions</a:t>
            </a:r>
            <a:endParaRPr lang="en-US" i="1" dirty="0"/>
          </a:p>
        </p:txBody>
      </p:sp>
    </p:spTree>
    <p:extLst>
      <p:ext uri="{BB962C8B-B14F-4D97-AF65-F5344CB8AC3E}">
        <p14:creationId xmlns:p14="http://schemas.microsoft.com/office/powerpoint/2010/main" val="24143184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874306" y="1527010"/>
            <a:ext cx="3450293" cy="4599153"/>
          </a:xfrm>
        </p:spPr>
      </p:pic>
      <p:sp>
        <p:nvSpPr>
          <p:cNvPr id="2" name="Title 1"/>
          <p:cNvSpPr>
            <a:spLocks noGrp="1"/>
          </p:cNvSpPr>
          <p:nvPr>
            <p:ph type="title"/>
          </p:nvPr>
        </p:nvSpPr>
        <p:spPr/>
        <p:txBody>
          <a:bodyPr>
            <a:normAutofit fontScale="90000"/>
          </a:bodyPr>
          <a:lstStyle/>
          <a:p>
            <a:r>
              <a:rPr lang="en-US" dirty="0" smtClean="0"/>
              <a:t>EPA Removing Asbestos from Damaged Property </a:t>
            </a:r>
            <a:endParaRPr lang="en-US" dirty="0"/>
          </a:p>
        </p:txBody>
      </p:sp>
    </p:spTree>
    <p:extLst>
      <p:ext uri="{BB962C8B-B14F-4D97-AF65-F5344CB8AC3E}">
        <p14:creationId xmlns:p14="http://schemas.microsoft.com/office/powerpoint/2010/main" val="24560678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Disaster is a sudden event that causes excessive damage.</a:t>
            </a:r>
          </a:p>
          <a:p>
            <a:r>
              <a:rPr lang="en-US" dirty="0" smtClean="0"/>
              <a:t>Examples include fire, floods, earthquakes, etc. </a:t>
            </a:r>
          </a:p>
          <a:p>
            <a:r>
              <a:rPr lang="en-US" dirty="0" smtClean="0"/>
              <a:t>Wildfires are very common in California during summer seasons.</a:t>
            </a:r>
          </a:p>
          <a:p>
            <a:r>
              <a:rPr lang="en-US" dirty="0" smtClean="0"/>
              <a:t>Fires swept away forests, grasslands, and buildings, and people. </a:t>
            </a:r>
          </a:p>
          <a:p>
            <a:r>
              <a:rPr lang="en-US" dirty="0" smtClean="0"/>
              <a:t>Specifically, Tubbs fires killed many people in Napa and Sonoma Counties. </a:t>
            </a:r>
          </a:p>
          <a:p>
            <a:r>
              <a:rPr lang="en-US" dirty="0" smtClean="0"/>
              <a:t>EPA provided immediate response through recovery mechanisms.</a:t>
            </a:r>
          </a:p>
          <a:p>
            <a:r>
              <a:rPr lang="en-US" dirty="0" smtClean="0"/>
              <a:t>Public health nurses also showed efforts throughout the phases of the disaster.</a:t>
            </a:r>
            <a:endParaRPr lang="en-US" dirty="0"/>
          </a:p>
        </p:txBody>
      </p:sp>
      <p:sp>
        <p:nvSpPr>
          <p:cNvPr id="2" name="Title 1"/>
          <p:cNvSpPr>
            <a:spLocks noGrp="1"/>
          </p:cNvSpPr>
          <p:nvPr>
            <p:ph type="title"/>
          </p:nvPr>
        </p:nvSpPr>
        <p:spPr/>
        <p:txBody>
          <a:bodyPr/>
          <a:lstStyle/>
          <a:p>
            <a:r>
              <a:rPr lang="en-US" dirty="0" smtClean="0"/>
              <a:t>Introduction </a:t>
            </a:r>
            <a:endParaRPr lang="en-US" dirty="0"/>
          </a:p>
        </p:txBody>
      </p:sp>
    </p:spTree>
    <p:extLst>
      <p:ext uri="{BB962C8B-B14F-4D97-AF65-F5344CB8AC3E}">
        <p14:creationId xmlns:p14="http://schemas.microsoft.com/office/powerpoint/2010/main" val="3407443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Indeed, Public Health Professionals play vital roles in supporting disaster victims.</a:t>
            </a:r>
          </a:p>
          <a:p>
            <a:r>
              <a:rPr lang="en-US" dirty="0" smtClean="0"/>
              <a:t>They develop </a:t>
            </a:r>
            <a:r>
              <a:rPr lang="en-US" dirty="0"/>
              <a:t>measures to prevent disaster </a:t>
            </a:r>
            <a:r>
              <a:rPr lang="en-US" dirty="0" smtClean="0"/>
              <a:t>occurrence.</a:t>
            </a:r>
          </a:p>
          <a:p>
            <a:r>
              <a:rPr lang="en-US" dirty="0" smtClean="0"/>
              <a:t>They create awareness through education to prevent disasters. </a:t>
            </a:r>
          </a:p>
          <a:p>
            <a:r>
              <a:rPr lang="en-US" dirty="0" smtClean="0"/>
              <a:t>They conduct community assessment and act as patient advocates.</a:t>
            </a:r>
          </a:p>
          <a:p>
            <a:r>
              <a:rPr lang="en-US" dirty="0" smtClean="0"/>
              <a:t>Provide continuum care and communicate risks to avoid disasters.</a:t>
            </a:r>
          </a:p>
          <a:p>
            <a:r>
              <a:rPr lang="en-US" dirty="0" smtClean="0"/>
              <a:t>They collaborate with community-based organizations to help them build resilience. </a:t>
            </a:r>
            <a:endParaRPr lang="en-US" dirty="0"/>
          </a:p>
        </p:txBody>
      </p:sp>
      <p:sp>
        <p:nvSpPr>
          <p:cNvPr id="2" name="Title 1"/>
          <p:cNvSpPr>
            <a:spLocks noGrp="1"/>
          </p:cNvSpPr>
          <p:nvPr>
            <p:ph type="title"/>
          </p:nvPr>
        </p:nvSpPr>
        <p:spPr/>
        <p:txBody>
          <a:bodyPr/>
          <a:lstStyle/>
          <a:p>
            <a:r>
              <a:rPr lang="en-US" dirty="0" smtClean="0"/>
              <a:t>Conclusion </a:t>
            </a:r>
            <a:endParaRPr lang="en-US" dirty="0"/>
          </a:p>
        </p:txBody>
      </p:sp>
    </p:spTree>
    <p:extLst>
      <p:ext uri="{BB962C8B-B14F-4D97-AF65-F5344CB8AC3E}">
        <p14:creationId xmlns:p14="http://schemas.microsoft.com/office/powerpoint/2010/main" val="4218143946"/>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smtClean="0"/>
              <a:t>"</a:t>
            </a:r>
            <a:r>
              <a:rPr lang="en-US" dirty="0"/>
              <a:t>Building a Culture of Health," from Robert Wood Johnson Foundation (n.d</a:t>
            </a:r>
            <a:r>
              <a:rPr lang="en-US" dirty="0" smtClean="0"/>
              <a:t>.). </a:t>
            </a:r>
            <a:r>
              <a:rPr lang="en-US" dirty="0" smtClean="0">
                <a:hlinkClick r:id="rId2"/>
              </a:rPr>
              <a:t>https</a:t>
            </a:r>
            <a:r>
              <a:rPr lang="en-US" dirty="0">
                <a:hlinkClick r:id="rId2"/>
              </a:rPr>
              <a:t>://</a:t>
            </a:r>
            <a:r>
              <a:rPr lang="en-US" dirty="0" smtClean="0">
                <a:hlinkClick r:id="rId2"/>
              </a:rPr>
              <a:t>www.rwjf.org/en/how-we-work/building-a-culture-of-health.html</a:t>
            </a:r>
            <a:r>
              <a:rPr lang="en-US" dirty="0" smtClean="0"/>
              <a:t> </a:t>
            </a:r>
          </a:p>
          <a:p>
            <a:endParaRPr lang="en-US" dirty="0" smtClean="0"/>
          </a:p>
          <a:p>
            <a:r>
              <a:rPr lang="en-US" dirty="0" smtClean="0"/>
              <a:t>Cunningham, M. &amp; Ali. </a:t>
            </a:r>
            <a:r>
              <a:rPr lang="en-US" dirty="0"/>
              <a:t>(2013). </a:t>
            </a:r>
            <a:r>
              <a:rPr lang="en-US" dirty="0" smtClean="0"/>
              <a:t>Bending </a:t>
            </a:r>
            <a:r>
              <a:rPr lang="en-US" dirty="0"/>
              <a:t>the Cost Curve and Improving Quality of Care in America’s Poorest City,"  </a:t>
            </a:r>
            <a:r>
              <a:rPr lang="en-US" i="1" dirty="0"/>
              <a:t>Population </a:t>
            </a:r>
            <a:r>
              <a:rPr lang="en-US" i="1" dirty="0" smtClean="0"/>
              <a:t>Health Management.</a:t>
            </a:r>
            <a:r>
              <a:rPr lang="en-US" dirty="0"/>
              <a:t> </a:t>
            </a:r>
            <a:r>
              <a:rPr lang="en-US" u="sng" dirty="0" smtClean="0">
                <a:hlinkClick r:id="rId3"/>
              </a:rPr>
              <a:t>https</a:t>
            </a:r>
            <a:r>
              <a:rPr lang="en-US" u="sng" dirty="0">
                <a:hlinkClick r:id="rId3"/>
              </a:rPr>
              <a:t>://lopes.idm.oclc.org/login?url=http://</a:t>
            </a:r>
            <a:r>
              <a:rPr lang="en-US" u="sng" dirty="0" smtClean="0">
                <a:hlinkClick r:id="rId3"/>
              </a:rPr>
              <a:t>search.ebscohost.com/login.aspx?direct=true&amp;db=ccm&amp;AN=104229978&amp;site=ehost-live&amp;scope=site</a:t>
            </a:r>
            <a:endParaRPr lang="en-US" u="sng" dirty="0" smtClean="0"/>
          </a:p>
          <a:p>
            <a:endParaRPr lang="en-US" u="sng" dirty="0"/>
          </a:p>
          <a:p>
            <a:r>
              <a:rPr lang="en-US" dirty="0" smtClean="0"/>
              <a:t>"Global </a:t>
            </a:r>
            <a:r>
              <a:rPr lang="en-US" dirty="0"/>
              <a:t>Public Health," from Johnson and Johnson (2018). </a:t>
            </a:r>
            <a:r>
              <a:rPr lang="en-US" u="sng" dirty="0">
                <a:hlinkClick r:id="rId4"/>
              </a:rPr>
              <a:t>https://</a:t>
            </a:r>
            <a:r>
              <a:rPr lang="en-US" u="sng" dirty="0" smtClean="0">
                <a:hlinkClick r:id="rId4"/>
              </a:rPr>
              <a:t>www.jnj.com/global-public-health</a:t>
            </a:r>
            <a:endParaRPr lang="en-US" u="sng" dirty="0"/>
          </a:p>
          <a:p>
            <a:endParaRPr lang="en-US" u="sng" dirty="0" smtClean="0"/>
          </a:p>
          <a:p>
            <a:r>
              <a:rPr lang="en-US" dirty="0" smtClean="0"/>
              <a:t>Harris</a:t>
            </a:r>
            <a:r>
              <a:rPr lang="en-US" dirty="0"/>
              <a:t>, Y. (2017). Leadership and Influencing Change In Nursing. Chapter 13: </a:t>
            </a:r>
            <a:r>
              <a:rPr lang="en-US" dirty="0">
                <a:solidFill>
                  <a:schemeClr val="tx1"/>
                </a:solidFill>
              </a:rPr>
              <a:t>Emergency Preparedness and Response. Press Books. </a:t>
            </a:r>
            <a:r>
              <a:rPr lang="en-US" dirty="0">
                <a:hlinkClick r:id="rId5"/>
              </a:rPr>
              <a:t>https://leadershipandinfluencingchangeinnursing.pressbooks.com/chapter/chapter-13-emergency-preparedness-and-response/</a:t>
            </a:r>
            <a:endParaRPr lang="en-US" dirty="0"/>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smtClean="0"/>
              <a:t>References </a:t>
            </a:r>
            <a:endParaRPr lang="en-US" dirty="0"/>
          </a:p>
        </p:txBody>
      </p:sp>
    </p:spTree>
    <p:extLst>
      <p:ext uri="{BB962C8B-B14F-4D97-AF65-F5344CB8AC3E}">
        <p14:creationId xmlns:p14="http://schemas.microsoft.com/office/powerpoint/2010/main" val="4187687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spcBef>
                <a:spcPts val="0"/>
              </a:spcBef>
              <a:buClrTx/>
              <a:buSzTx/>
              <a:buNone/>
              <a:defRPr/>
            </a:pPr>
            <a:endParaRPr lang="en-US" dirty="0">
              <a:solidFill>
                <a:schemeClr val="tx1"/>
              </a:solidFill>
            </a:endParaRPr>
          </a:p>
          <a:p>
            <a:pPr marL="0" indent="0">
              <a:spcBef>
                <a:spcPts val="0"/>
              </a:spcBef>
              <a:buClrTx/>
              <a:buSzTx/>
              <a:buNone/>
              <a:defRPr/>
            </a:pPr>
            <a:r>
              <a:rPr lang="en-US" dirty="0" smtClean="0"/>
              <a:t>Krishnakumar</a:t>
            </a:r>
            <a:r>
              <a:rPr lang="en-US" dirty="0"/>
              <a:t>, P., Fox, J., &amp; Keller, C. (</a:t>
            </a:r>
            <a:r>
              <a:rPr lang="en-US" dirty="0">
                <a:solidFill>
                  <a:schemeClr val="tx1"/>
                </a:solidFill>
              </a:rPr>
              <a:t>OCT. 23, 2017). Los Angeles Times. Northern California Fires Structures. [UPDATED OCT. 25, 2017]. </a:t>
            </a:r>
            <a:r>
              <a:rPr lang="en-US" dirty="0">
                <a:hlinkClick r:id="rId2"/>
              </a:rPr>
              <a:t>https://</a:t>
            </a:r>
            <a:r>
              <a:rPr lang="en-US" dirty="0" smtClean="0">
                <a:hlinkClick r:id="rId2"/>
              </a:rPr>
              <a:t>www.latimes.com/projects/la-me-northern-california-fires-structures/</a:t>
            </a:r>
            <a:endParaRPr lang="en-US" dirty="0" smtClean="0"/>
          </a:p>
          <a:p>
            <a:pPr marL="0" indent="0">
              <a:spcBef>
                <a:spcPts val="0"/>
              </a:spcBef>
              <a:buClrTx/>
              <a:buSzTx/>
              <a:buNone/>
              <a:defRPr/>
            </a:pPr>
            <a:endParaRPr lang="en-US" dirty="0"/>
          </a:p>
          <a:p>
            <a:pPr marL="0" indent="0">
              <a:spcBef>
                <a:spcPts val="0"/>
              </a:spcBef>
              <a:buClrTx/>
              <a:buSzTx/>
              <a:buNone/>
              <a:defRPr/>
            </a:pPr>
            <a:r>
              <a:rPr lang="en-US" dirty="0" smtClean="0"/>
              <a:t>Putra</a:t>
            </a:r>
            <a:r>
              <a:rPr lang="en-US" dirty="0"/>
              <a:t>, A., Kep, S., Petpichetchian, W., &amp; Maneewat, K. (2011). Review: Public Health Nurses’ Roles and Competencies in Disaster Management. </a:t>
            </a:r>
            <a:r>
              <a:rPr lang="en-US" i="1" dirty="0"/>
              <a:t>Nurse Media Journal of Nursing</a:t>
            </a:r>
            <a:r>
              <a:rPr lang="en-US" dirty="0"/>
              <a:t>, 1, 1, 1 – 14. </a:t>
            </a:r>
            <a:r>
              <a:rPr lang="en-US" dirty="0">
                <a:hlinkClick r:id="rId3"/>
              </a:rPr>
              <a:t>https://</a:t>
            </a:r>
            <a:r>
              <a:rPr lang="en-US" dirty="0" smtClean="0">
                <a:hlinkClick r:id="rId3"/>
              </a:rPr>
              <a:t>pdfs.semanticscholar.org/2dd3/91410695840a5186703905894acbe07a82eb.pdf</a:t>
            </a:r>
            <a:endParaRPr lang="en-US" dirty="0" smtClean="0"/>
          </a:p>
          <a:p>
            <a:pPr marL="0" indent="0">
              <a:spcBef>
                <a:spcPts val="0"/>
              </a:spcBef>
              <a:buClrTx/>
              <a:buSzTx/>
              <a:buNone/>
              <a:defRPr/>
            </a:pPr>
            <a:endParaRPr lang="en-US" dirty="0"/>
          </a:p>
          <a:p>
            <a:pPr marL="0" indent="0">
              <a:spcBef>
                <a:spcPts val="0"/>
              </a:spcBef>
              <a:buClrTx/>
              <a:buSzTx/>
              <a:buNone/>
              <a:defRPr/>
            </a:pPr>
            <a:r>
              <a:rPr lang="en-US" dirty="0"/>
              <a:t>Robinson, M. (Oct 16, 2017). Business Insider. </a:t>
            </a:r>
            <a:r>
              <a:rPr lang="en-US" dirty="0">
                <a:solidFill>
                  <a:schemeClr val="tx1"/>
                </a:solidFill>
              </a:rPr>
              <a:t>3 key reasons explain how the massive firestorm in California became one of the worst in state history. </a:t>
            </a:r>
            <a:r>
              <a:rPr lang="en-US" dirty="0">
                <a:hlinkClick r:id="rId4"/>
              </a:rPr>
              <a:t>https://www.businessinsider.com/why-were-the-napa-sonoma-fires-so-bad-2017-10?IR=T</a:t>
            </a:r>
            <a:r>
              <a:rPr lang="en-US" dirty="0"/>
              <a:t> </a:t>
            </a:r>
            <a:endParaRPr lang="en-US" dirty="0">
              <a:solidFill>
                <a:schemeClr val="tx1"/>
              </a:solidFill>
            </a:endParaRPr>
          </a:p>
          <a:p>
            <a:pPr marL="0" indent="0">
              <a:spcBef>
                <a:spcPts val="0"/>
              </a:spcBef>
              <a:buClrTx/>
              <a:buSzTx/>
              <a:buNone/>
              <a:defRPr/>
            </a:pPr>
            <a:endParaRPr lang="en-US" dirty="0"/>
          </a:p>
          <a:p>
            <a:endParaRPr lang="en-US" dirty="0"/>
          </a:p>
        </p:txBody>
      </p:sp>
      <p:sp>
        <p:nvSpPr>
          <p:cNvPr id="3" name="Title 2"/>
          <p:cNvSpPr>
            <a:spLocks noGrp="1"/>
          </p:cNvSpPr>
          <p:nvPr>
            <p:ph type="title"/>
          </p:nvPr>
        </p:nvSpPr>
        <p:spPr/>
        <p:txBody>
          <a:bodyPr/>
          <a:lstStyle/>
          <a:p>
            <a:r>
              <a:rPr lang="en-US" dirty="0" smtClean="0"/>
              <a:t>References </a:t>
            </a:r>
            <a:endParaRPr lang="en-US" dirty="0"/>
          </a:p>
        </p:txBody>
      </p:sp>
    </p:spTree>
    <p:extLst>
      <p:ext uri="{BB962C8B-B14F-4D97-AF65-F5344CB8AC3E}">
        <p14:creationId xmlns:p14="http://schemas.microsoft.com/office/powerpoint/2010/main" val="387905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t>The Issue</a:t>
            </a:r>
          </a:p>
          <a:p>
            <a:r>
              <a:rPr lang="en-US" dirty="0" smtClean="0"/>
              <a:t>Wildfires destroyed 200,000 acres of Napa and Sonoma, California. </a:t>
            </a:r>
          </a:p>
          <a:p>
            <a:r>
              <a:rPr lang="en-US" dirty="0" smtClean="0"/>
              <a:t>Fires sparked Napa valley but the source remained under investigation.</a:t>
            </a:r>
          </a:p>
          <a:p>
            <a:r>
              <a:rPr lang="en-US" dirty="0" smtClean="0"/>
              <a:t>Powerful winds pulled flames across the fields through Sonoma.</a:t>
            </a:r>
          </a:p>
          <a:p>
            <a:r>
              <a:rPr lang="en-US" dirty="0" smtClean="0"/>
              <a:t>The hot, dry  conditions might have resulted in the firestorm.</a:t>
            </a:r>
          </a:p>
          <a:p>
            <a:r>
              <a:rPr lang="en-US" dirty="0" smtClean="0"/>
              <a:t>The fire occurred in California’s peak summer season.</a:t>
            </a:r>
          </a:p>
          <a:p>
            <a:r>
              <a:rPr lang="en-US" dirty="0" smtClean="0"/>
              <a:t>The incident inflicted great loses in Santa Rosa City.</a:t>
            </a:r>
          </a:p>
          <a:p>
            <a:endParaRPr lang="en-US" dirty="0"/>
          </a:p>
        </p:txBody>
      </p:sp>
      <p:sp>
        <p:nvSpPr>
          <p:cNvPr id="2" name="Title 1"/>
          <p:cNvSpPr>
            <a:spLocks noGrp="1"/>
          </p:cNvSpPr>
          <p:nvPr>
            <p:ph type="title"/>
          </p:nvPr>
        </p:nvSpPr>
        <p:spPr/>
        <p:txBody>
          <a:bodyPr/>
          <a:lstStyle/>
          <a:p>
            <a:r>
              <a:rPr lang="en-US" dirty="0" smtClean="0"/>
              <a:t>Disaster</a:t>
            </a:r>
            <a:endParaRPr lang="en-US" dirty="0"/>
          </a:p>
        </p:txBody>
      </p:sp>
    </p:spTree>
    <p:extLst>
      <p:ext uri="{BB962C8B-B14F-4D97-AF65-F5344CB8AC3E}">
        <p14:creationId xmlns:p14="http://schemas.microsoft.com/office/powerpoint/2010/main" val="262767716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5000" y="2057400"/>
            <a:ext cx="6102803" cy="3429000"/>
          </a:xfrm>
        </p:spPr>
      </p:pic>
      <p:sp>
        <p:nvSpPr>
          <p:cNvPr id="2" name="Title 1"/>
          <p:cNvSpPr>
            <a:spLocks noGrp="1"/>
          </p:cNvSpPr>
          <p:nvPr>
            <p:ph type="title"/>
          </p:nvPr>
        </p:nvSpPr>
        <p:spPr/>
        <p:txBody>
          <a:bodyPr/>
          <a:lstStyle/>
          <a:p>
            <a:r>
              <a:rPr lang="en-US" dirty="0" smtClean="0"/>
              <a:t>Photos</a:t>
            </a:r>
            <a:endParaRPr lang="en-US" dirty="0"/>
          </a:p>
        </p:txBody>
      </p:sp>
    </p:spTree>
    <p:extLst>
      <p:ext uri="{BB962C8B-B14F-4D97-AF65-F5344CB8AC3E}">
        <p14:creationId xmlns:p14="http://schemas.microsoft.com/office/powerpoint/2010/main" val="253321784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The populations of Napa and Sonoma were the most affected by the fires. </a:t>
            </a:r>
          </a:p>
          <a:p>
            <a:r>
              <a:rPr lang="en-US" dirty="0" smtClean="0"/>
              <a:t>Specifically Sonoma County lost 3,300 residents in October 2017.</a:t>
            </a:r>
          </a:p>
          <a:p>
            <a:r>
              <a:rPr lang="en-US" dirty="0" smtClean="0"/>
              <a:t>The population declined became dramatic because people left the region.</a:t>
            </a:r>
          </a:p>
          <a:p>
            <a:r>
              <a:rPr lang="en-US" dirty="0" smtClean="0"/>
              <a:t>About 2,207 residents further migrated to other regions.</a:t>
            </a:r>
          </a:p>
          <a:p>
            <a:r>
              <a:rPr lang="en-US" dirty="0" smtClean="0"/>
              <a:t>The fires swept away about 3100 homes in Santa Rosa.</a:t>
            </a:r>
          </a:p>
          <a:p>
            <a:r>
              <a:rPr lang="en-US" dirty="0" smtClean="0"/>
              <a:t>The fires led to housing crises in the counties.</a:t>
            </a:r>
          </a:p>
        </p:txBody>
      </p:sp>
      <p:sp>
        <p:nvSpPr>
          <p:cNvPr id="2" name="Title 1"/>
          <p:cNvSpPr>
            <a:spLocks noGrp="1"/>
          </p:cNvSpPr>
          <p:nvPr>
            <p:ph type="title"/>
          </p:nvPr>
        </p:nvSpPr>
        <p:spPr/>
        <p:txBody>
          <a:bodyPr/>
          <a:lstStyle/>
          <a:p>
            <a:r>
              <a:rPr lang="en-US" dirty="0" smtClean="0"/>
              <a:t>Population Affected </a:t>
            </a:r>
            <a:endParaRPr lang="en-US" dirty="0"/>
          </a:p>
        </p:txBody>
      </p:sp>
    </p:spTree>
    <p:extLst>
      <p:ext uri="{BB962C8B-B14F-4D97-AF65-F5344CB8AC3E}">
        <p14:creationId xmlns:p14="http://schemas.microsoft.com/office/powerpoint/2010/main" val="36986984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Large fires have always scorched Camp Fire in California.</a:t>
            </a:r>
          </a:p>
          <a:p>
            <a:r>
              <a:rPr lang="en-US" dirty="0" smtClean="0"/>
              <a:t>North of Sacramento’s population is also vulnerable to wildfires. </a:t>
            </a:r>
          </a:p>
          <a:p>
            <a:r>
              <a:rPr lang="en-US" dirty="0" smtClean="0"/>
              <a:t>The vulnerability extends further to Northwest of Los Angeles. </a:t>
            </a:r>
          </a:p>
          <a:p>
            <a:r>
              <a:rPr lang="en-US" dirty="0" smtClean="0"/>
              <a:t>Generally, California’s population lives in proximity to high-risk fire regions. </a:t>
            </a:r>
          </a:p>
          <a:p>
            <a:r>
              <a:rPr lang="en-US" dirty="0" smtClean="0"/>
              <a:t>Santa Rosa is not an exemption owing to the increased urbanization.</a:t>
            </a:r>
          </a:p>
          <a:p>
            <a:r>
              <a:rPr lang="en-US" dirty="0" smtClean="0"/>
              <a:t>The entire Northern California region is prone to wildfires. </a:t>
            </a:r>
            <a:endParaRPr lang="en-US" dirty="0"/>
          </a:p>
        </p:txBody>
      </p:sp>
      <p:sp>
        <p:nvSpPr>
          <p:cNvPr id="2" name="Title 1"/>
          <p:cNvSpPr>
            <a:spLocks noGrp="1"/>
          </p:cNvSpPr>
          <p:nvPr>
            <p:ph type="title"/>
          </p:nvPr>
        </p:nvSpPr>
        <p:spPr/>
        <p:txBody>
          <a:bodyPr/>
          <a:lstStyle/>
          <a:p>
            <a:r>
              <a:rPr lang="en-US" dirty="0" smtClean="0"/>
              <a:t>Other vulnerable populations </a:t>
            </a:r>
            <a:endParaRPr lang="en-US" dirty="0"/>
          </a:p>
        </p:txBody>
      </p:sp>
    </p:spTree>
    <p:extLst>
      <p:ext uri="{BB962C8B-B14F-4D97-AF65-F5344CB8AC3E}">
        <p14:creationId xmlns:p14="http://schemas.microsoft.com/office/powerpoint/2010/main" val="27140092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US EPA removed asbestos in 131 destroyed properties in Sonoma. </a:t>
            </a:r>
          </a:p>
          <a:p>
            <a:r>
              <a:rPr lang="en-US" dirty="0" smtClean="0"/>
              <a:t>The asbestos removal activity extended to Napa, Lake, and Mendocino by December 2017.</a:t>
            </a:r>
          </a:p>
          <a:p>
            <a:r>
              <a:rPr lang="en-US" dirty="0" smtClean="0"/>
              <a:t>EPA removed hazardous wastes in 6,551 properties in Sonoma and Napa. </a:t>
            </a:r>
          </a:p>
          <a:p>
            <a:r>
              <a:rPr lang="en-US" dirty="0" smtClean="0"/>
              <a:t>For example, household catch fires, reactors, and explosives were removed.</a:t>
            </a:r>
          </a:p>
          <a:p>
            <a:r>
              <a:rPr lang="en-US" dirty="0" smtClean="0"/>
              <a:t>Herbicides, oil, and batteries were safely disposed.</a:t>
            </a:r>
          </a:p>
          <a:p>
            <a:r>
              <a:rPr lang="en-US" dirty="0" smtClean="0"/>
              <a:t>EPA launched a new tool for tracking disaster recovery progress.</a:t>
            </a:r>
          </a:p>
          <a:p>
            <a:endParaRPr lang="en-US" dirty="0"/>
          </a:p>
        </p:txBody>
      </p:sp>
      <p:sp>
        <p:nvSpPr>
          <p:cNvPr id="2" name="Title 1"/>
          <p:cNvSpPr>
            <a:spLocks noGrp="1"/>
          </p:cNvSpPr>
          <p:nvPr>
            <p:ph type="title"/>
          </p:nvPr>
        </p:nvSpPr>
        <p:spPr/>
        <p:txBody>
          <a:bodyPr/>
          <a:lstStyle/>
          <a:p>
            <a:r>
              <a:rPr lang="en-US" dirty="0" smtClean="0"/>
              <a:t>Response </a:t>
            </a:r>
            <a:endParaRPr lang="en-US" dirty="0"/>
          </a:p>
        </p:txBody>
      </p:sp>
    </p:spTree>
    <p:extLst>
      <p:ext uri="{BB962C8B-B14F-4D97-AF65-F5344CB8AC3E}">
        <p14:creationId xmlns:p14="http://schemas.microsoft.com/office/powerpoint/2010/main" val="1801268958"/>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EPA collects household hazardous waste containers. </a:t>
            </a:r>
          </a:p>
          <a:p>
            <a:r>
              <a:rPr lang="en-US" dirty="0" smtClean="0"/>
              <a:t>Chemical drums are disposed at hazardous waste facilities. </a:t>
            </a:r>
          </a:p>
          <a:p>
            <a:r>
              <a:rPr lang="en-US" dirty="0" smtClean="0"/>
              <a:t>EPA also collects HHPA in Sonoma and Coffey Park area and its neighborhoods. </a:t>
            </a:r>
          </a:p>
          <a:p>
            <a:r>
              <a:rPr lang="en-US" dirty="0" smtClean="0"/>
              <a:t>Operations in Sonoma county extended to Mark West, and Fountaingrove.</a:t>
            </a:r>
          </a:p>
          <a:p>
            <a:r>
              <a:rPr lang="en-US" dirty="0" smtClean="0"/>
              <a:t>Commercial and industrial parcels are also under recovery.</a:t>
            </a:r>
          </a:p>
          <a:p>
            <a:r>
              <a:rPr lang="en-US" dirty="0" smtClean="0"/>
              <a:t>Organizing community meetings </a:t>
            </a:r>
            <a:r>
              <a:rPr lang="en-US" dirty="0"/>
              <a:t>f</a:t>
            </a:r>
            <a:r>
              <a:rPr lang="en-US" dirty="0" smtClean="0"/>
              <a:t>or sensitization in Sonoma and Napa counties.</a:t>
            </a:r>
            <a:endParaRPr lang="en-US" dirty="0"/>
          </a:p>
        </p:txBody>
      </p:sp>
      <p:sp>
        <p:nvSpPr>
          <p:cNvPr id="2" name="Title 1"/>
          <p:cNvSpPr>
            <a:spLocks noGrp="1"/>
          </p:cNvSpPr>
          <p:nvPr>
            <p:ph type="title"/>
          </p:nvPr>
        </p:nvSpPr>
        <p:spPr/>
        <p:txBody>
          <a:bodyPr/>
          <a:lstStyle/>
          <a:p>
            <a:r>
              <a:rPr lang="en-US" dirty="0" smtClean="0"/>
              <a:t>Response </a:t>
            </a:r>
            <a:endParaRPr lang="en-US" dirty="0"/>
          </a:p>
        </p:txBody>
      </p:sp>
    </p:spTree>
    <p:extLst>
      <p:ext uri="{BB962C8B-B14F-4D97-AF65-F5344CB8AC3E}">
        <p14:creationId xmlns:p14="http://schemas.microsoft.com/office/powerpoint/2010/main" val="17626637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Disaster mitigation phase</a:t>
            </a:r>
          </a:p>
          <a:p>
            <a:r>
              <a:rPr lang="en-US" dirty="0" smtClean="0"/>
              <a:t>Public Health Nurse puts in place, measures to prevent disaster occurrence.</a:t>
            </a:r>
          </a:p>
          <a:p>
            <a:r>
              <a:rPr lang="en-US" dirty="0" smtClean="0"/>
              <a:t>The nurse also averts the adverse effects of the disaster.</a:t>
            </a:r>
          </a:p>
          <a:p>
            <a:r>
              <a:rPr lang="en-US" dirty="0" smtClean="0"/>
              <a:t>The nurse educates the public on disaster prevention techniques.</a:t>
            </a:r>
          </a:p>
          <a:p>
            <a:r>
              <a:rPr lang="en-US" dirty="0" smtClean="0"/>
              <a:t>Creates awareness on activities that reduce or eliminate disasters.</a:t>
            </a:r>
          </a:p>
          <a:p>
            <a:r>
              <a:rPr lang="en-US" dirty="0" smtClean="0"/>
              <a:t>Initiating immunization and public education programs. </a:t>
            </a:r>
            <a:endParaRPr lang="en-US" dirty="0"/>
          </a:p>
        </p:txBody>
      </p:sp>
      <p:sp>
        <p:nvSpPr>
          <p:cNvPr id="2" name="Title 1"/>
          <p:cNvSpPr>
            <a:spLocks noGrp="1"/>
          </p:cNvSpPr>
          <p:nvPr>
            <p:ph type="title"/>
          </p:nvPr>
        </p:nvSpPr>
        <p:spPr/>
        <p:txBody>
          <a:bodyPr>
            <a:normAutofit fontScale="90000"/>
          </a:bodyPr>
          <a:lstStyle/>
          <a:p>
            <a:r>
              <a:rPr lang="en-US" dirty="0" smtClean="0"/>
              <a:t>Roles and Responsibilities of Public Health Nurse</a:t>
            </a:r>
            <a:endParaRPr lang="en-US" dirty="0"/>
          </a:p>
        </p:txBody>
      </p:sp>
    </p:spTree>
    <p:extLst>
      <p:ext uri="{BB962C8B-B14F-4D97-AF65-F5344CB8AC3E}">
        <p14:creationId xmlns:p14="http://schemas.microsoft.com/office/powerpoint/2010/main" val="2961236811"/>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701</TotalTime>
  <Words>3349</Words>
  <Application>Microsoft Office PowerPoint</Application>
  <PresentationFormat>On-screen Show (4:3)</PresentationFormat>
  <Paragraphs>167</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Waveform</vt:lpstr>
      <vt:lpstr>Public Health Nursing in Disaster and Emergency Response </vt:lpstr>
      <vt:lpstr>Introduction </vt:lpstr>
      <vt:lpstr>Disaster</vt:lpstr>
      <vt:lpstr>Photos</vt:lpstr>
      <vt:lpstr>Population Affected </vt:lpstr>
      <vt:lpstr>Other vulnerable populations </vt:lpstr>
      <vt:lpstr>Response </vt:lpstr>
      <vt:lpstr>Response </vt:lpstr>
      <vt:lpstr>Roles and Responsibilities of Public Health Nurse</vt:lpstr>
      <vt:lpstr>Creating awareness and education </vt:lpstr>
      <vt:lpstr>Roles and Responsibilities of Public Health Nurse</vt:lpstr>
      <vt:lpstr>Preparedness Phase </vt:lpstr>
      <vt:lpstr>Disaster Response Phase </vt:lpstr>
      <vt:lpstr>Disaster Recovery Phase </vt:lpstr>
      <vt:lpstr>Continuum care </vt:lpstr>
      <vt:lpstr>Resilience</vt:lpstr>
      <vt:lpstr>Proposed Interventions </vt:lpstr>
      <vt:lpstr>Interventions</vt:lpstr>
      <vt:lpstr>EPA Removing Asbestos from Damaged Property </vt:lpstr>
      <vt:lpstr>Conclusion </vt:lpstr>
      <vt:lpstr>References </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Nursing in Disaster and Emergency Response</dc:title>
  <dc:creator>d</dc:creator>
  <cp:lastModifiedBy>Gili Marshall</cp:lastModifiedBy>
  <cp:revision>1355</cp:revision>
  <dcterms:created xsi:type="dcterms:W3CDTF">2020-02-16T05:54:58Z</dcterms:created>
  <dcterms:modified xsi:type="dcterms:W3CDTF">2020-05-24T19:50:05Z</dcterms:modified>
</cp:coreProperties>
</file>